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12" r:id="rId2"/>
    <p:sldId id="444" r:id="rId3"/>
    <p:sldId id="445" r:id="rId4"/>
    <p:sldId id="423" r:id="rId5"/>
    <p:sldId id="428" r:id="rId6"/>
    <p:sldId id="424" r:id="rId7"/>
    <p:sldId id="425" r:id="rId8"/>
    <p:sldId id="439" r:id="rId9"/>
    <p:sldId id="434" r:id="rId10"/>
    <p:sldId id="446" r:id="rId1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andon S. Butler" initials="BSB" lastIdx="2" clrIdx="0"/>
  <p:cmAuthor id="1" name="Christopher D. Maclarion" initials="CD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588" autoAdjust="0"/>
    <p:restoredTop sz="93982" autoAdjust="0"/>
  </p:normalViewPr>
  <p:slideViewPr>
    <p:cSldViewPr>
      <p:cViewPr varScale="1">
        <p:scale>
          <a:sx n="77" d="100"/>
          <a:sy n="77" d="100"/>
        </p:scale>
        <p:origin x="2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27CC9-705A-41FB-B691-1C891C0E72B7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27615-B558-479F-96EB-7135C6F00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44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F3E9460-CCD6-43FA-8A17-FDCC3AFCFBFD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AB17614-6D18-4FFA-AB21-339C256EAC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649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7614-6D18-4FFA-AB21-339C256EAC4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711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3A85D-4CA9-C245-6828-10A0E9B20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671180-763A-3DB5-53E3-881B6B3A18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5DF97B-27EC-E759-A949-882524C44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05E7E-9A91-EA57-1AF4-AE35EC32C1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7614-6D18-4FFA-AB21-339C256EAC4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677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3F9E9-BF60-03AC-4660-0495F705E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6991C8-10DD-E3DB-CFB3-9A91860DAB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892E12-9113-6E32-9BE7-33869D75A6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D11C2-2D64-B363-C9A2-A23E877F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7614-6D18-4FFA-AB21-339C256EAC4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278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BB69A-5F22-0C04-7159-AEFE01C02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7E14F4-8BFC-E1EF-036A-A24AC60030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008139-E0B3-D26D-B9DF-2C697E7FC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847C7-AF27-9C2C-9C29-2FEE378EC6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7614-6D18-4FFA-AB21-339C256EAC4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26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7614-6D18-4FFA-AB21-339C256EAC4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99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7614-6D18-4FFA-AB21-339C256EAC4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236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7614-6D18-4FFA-AB21-339C256EAC4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15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7614-6D18-4FFA-AB21-339C256EAC4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507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7614-6D18-4FFA-AB21-339C256EAC4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93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7614-6D18-4FFA-AB21-339C256EAC4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67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400800"/>
            <a:ext cx="2133600" cy="365125"/>
          </a:xfrm>
        </p:spPr>
        <p:txBody>
          <a:bodyPr/>
          <a:lstStyle/>
          <a:p>
            <a:fld id="{37486BE4-6BBF-449E-BA31-0B5B22AE794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936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030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breeze.wav"/>
          </p:stSnd>
        </p:sndAc>
      </p:transition>
    </mc:Choice>
    <mc:Fallback xmlns="">
      <p:transition spd="slow">
        <p:sndAc>
          <p:stSnd>
            <p:snd r:embed="rId4" name="breez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EDFB65-115F-4A1C-9C4E-755519E48F08}" type="datetime1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6BE4-6BBF-449E-BA31-0B5B22AE79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44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breeze.wav"/>
          </p:stSnd>
        </p:sndAc>
      </p:transition>
    </mc:Choice>
    <mc:Fallback xmlns="">
      <p:transition spd="slow">
        <p:sndAc>
          <p:stSnd>
            <p:snd r:embed="rId3" name="breez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C88B49-98A6-46FD-9D77-DEC193B5C31A}" type="datetime1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6BE4-6BBF-449E-BA31-0B5B22AE79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43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breeze.wav"/>
          </p:stSnd>
        </p:sndAc>
      </p:transition>
    </mc:Choice>
    <mc:Fallback xmlns="">
      <p:transition spd="slow">
        <p:sndAc>
          <p:stSnd>
            <p:snd r:embed="rId3" name="breez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5054" y="6333410"/>
            <a:ext cx="2133600" cy="365125"/>
          </a:xfrm>
        </p:spPr>
        <p:txBody>
          <a:bodyPr/>
          <a:lstStyle/>
          <a:p>
            <a:fld id="{37486BE4-6BBF-449E-BA31-0B5B22AE79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7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breeze.wav"/>
          </p:stSnd>
        </p:sndAc>
      </p:transition>
    </mc:Choice>
    <mc:Fallback xmlns="">
      <p:transition spd="slow">
        <p:sndAc>
          <p:stSnd>
            <p:snd r:embed="rId3" name="breez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A120F2-BA53-4119-8085-D2C12C3300BD}" type="datetime1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6BE4-6BBF-449E-BA31-0B5B22AE79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breeze.wav"/>
          </p:stSnd>
        </p:sndAc>
      </p:transition>
    </mc:Choice>
    <mc:Fallback xmlns="">
      <p:transition spd="slow">
        <p:sndAc>
          <p:stSnd>
            <p:snd r:embed="rId3" name="breez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5BDF96-36A4-40FF-8498-EEEA20743D65}" type="datetime1">
              <a:rPr lang="en-US" smtClean="0"/>
              <a:t>2/17/2026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6BE4-6BBF-449E-BA31-0B5B22AE79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23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breeze.wav"/>
          </p:stSnd>
        </p:sndAc>
      </p:transition>
    </mc:Choice>
    <mc:Fallback xmlns="">
      <p:transition spd="slow">
        <p:sndAc>
          <p:stSnd>
            <p:snd r:embed="rId3" name="breez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E96553-8EC0-4502-B9B3-CD1DF1C9B47A}" type="datetime1">
              <a:rPr lang="en-US" smtClean="0"/>
              <a:t>2/17/2026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6BE4-6BBF-449E-BA31-0B5B22AE79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3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breeze.wav"/>
          </p:stSnd>
        </p:sndAc>
      </p:transition>
    </mc:Choice>
    <mc:Fallback xmlns="">
      <p:transition spd="slow">
        <p:sndAc>
          <p:stSnd>
            <p:snd r:embed="rId3" name="breez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974DC5-B9C8-413F-BC9A-F9C42119E65D}" type="datetime1">
              <a:rPr lang="en-US" smtClean="0"/>
              <a:t>2/17/2026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6BE4-6BBF-449E-BA31-0B5B22AE79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2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breeze.wav"/>
          </p:stSnd>
        </p:sndAc>
      </p:transition>
    </mc:Choice>
    <mc:Fallback xmlns="">
      <p:transition spd="slow">
        <p:sndAc>
          <p:stSnd>
            <p:snd r:embed="rId3" name="breez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749CC8-980B-4876-B314-369DD0D68386}" type="datetime1">
              <a:rPr lang="en-US" smtClean="0"/>
              <a:t>2/17/2026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6BE4-6BBF-449E-BA31-0B5B22AE79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6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breeze.wav"/>
          </p:stSnd>
        </p:sndAc>
      </p:transition>
    </mc:Choice>
    <mc:Fallback xmlns="">
      <p:transition spd="slow">
        <p:sndAc>
          <p:stSnd>
            <p:snd r:embed="rId3" name="breez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6934B3-3C32-4E38-9839-3A145119799F}" type="datetime1">
              <a:rPr lang="en-US" smtClean="0"/>
              <a:t>2/17/2026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6BE4-6BBF-449E-BA31-0B5B22AE79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3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breeze.wav"/>
          </p:stSnd>
        </p:sndAc>
      </p:transition>
    </mc:Choice>
    <mc:Fallback xmlns="">
      <p:transition spd="slow">
        <p:sndAc>
          <p:stSnd>
            <p:snd r:embed="rId3" name="breez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761281-08AF-453F-A8D4-8F87D7520075}" type="datetime1">
              <a:rPr lang="en-US" smtClean="0"/>
              <a:t>2/17/2026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6BE4-6BBF-449E-BA31-0B5B22AE79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breeze.wav"/>
          </p:stSnd>
        </p:sndAc>
      </p:transition>
    </mc:Choice>
    <mc:Fallback xmlns="">
      <p:transition spd="slow">
        <p:sndAc>
          <p:stSnd>
            <p:snd r:embed="rId3" name="breez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86BE4-6BBF-449E-BA31-0B5B22AE79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962496"/>
            <a:ext cx="2287272" cy="66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3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breeze.wav"/>
          </p:stSnd>
        </p:sndAc>
      </p:transition>
    </mc:Choice>
    <mc:Fallback xmlns="">
      <p:transition spd="slow">
        <p:sndAc>
          <p:stSnd>
            <p:snd r:embed="rId16" name="breeze.wav"/>
          </p:stSnd>
        </p:sndAc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5147"/>
            <a:ext cx="2059379" cy="87488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005" y="6425406"/>
            <a:ext cx="2133600" cy="365125"/>
          </a:xfrm>
        </p:spPr>
        <p:txBody>
          <a:bodyPr/>
          <a:lstStyle/>
          <a:p>
            <a:fld id="{37486BE4-6BBF-449E-BA31-0B5B22AE7948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9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936" y="1077197"/>
            <a:ext cx="862206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124E0A-BD7E-6444-3F13-C3AA7BF129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8168" y="2600281"/>
            <a:ext cx="8229600" cy="3200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EARN Maryland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345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E4E13-9047-2BFD-8AE9-0E895D55B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1FBF06-561D-7EFB-3CAD-BC5D14313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744" y="228600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Contact Information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2F7066-259C-1A97-1A14-5A1D819D2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005" y="6425406"/>
            <a:ext cx="2133600" cy="365125"/>
          </a:xfrm>
        </p:spPr>
        <p:txBody>
          <a:bodyPr/>
          <a:lstStyle/>
          <a:p>
            <a:fld id="{37486BE4-6BBF-449E-BA31-0B5B22AE7948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6C5F03-C881-8400-68DC-5EA8E5D4E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9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26E953-F12C-E97F-BE83-03C48FA4A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936" y="1077197"/>
            <a:ext cx="862206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208E9A-106F-FDB7-5000-8E34CBC8E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5147"/>
            <a:ext cx="2059379" cy="87488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7A6682-18A6-A6C7-33C9-4DC6A4373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45" y="1244888"/>
            <a:ext cx="8458200" cy="4525962"/>
          </a:xfrm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For Questions or to learn more about EARN Maryland:</a:t>
            </a:r>
          </a:p>
          <a:p>
            <a:pPr marL="444500" lvl="1" indent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lvl="1" indent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Mary Keller</a:t>
            </a:r>
          </a:p>
          <a:p>
            <a:pPr marL="444500" lvl="1" indent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Director, Office of Strategic Initiatives</a:t>
            </a:r>
          </a:p>
          <a:p>
            <a:pPr marL="444500" lvl="1" indent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mary.keller@maryland.gov</a:t>
            </a:r>
          </a:p>
          <a:p>
            <a:pPr marL="685800" lvl="1" indent="-2413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Char char="•"/>
            </a:pPr>
            <a:endParaRPr lang="en-US" sz="2000" dirty="0"/>
          </a:p>
          <a:p>
            <a:pPr marL="685800" lvl="1" indent="-2413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Char char="•"/>
            </a:pPr>
            <a:endParaRPr lang="en-US" sz="2000" dirty="0"/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04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1DD88-F6F5-56D2-996E-51222B8F0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73EEC-F20E-55F4-76E0-F637914A4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625" y="212891"/>
            <a:ext cx="82296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EARN Maryland?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2C32F4-9CE0-7CBC-C9E0-0C64BF29E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18" y="949252"/>
            <a:ext cx="847898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200" dirty="0"/>
          </a:p>
          <a:p>
            <a:pPr marL="457200" lvl="1" indent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None/>
            </a:pPr>
            <a:endParaRPr lang="en-US" sz="2600" dirty="0"/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DC2EE-0990-D3FE-9F87-7B152EC1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005" y="6425406"/>
            <a:ext cx="2133600" cy="365125"/>
          </a:xfrm>
        </p:spPr>
        <p:txBody>
          <a:bodyPr/>
          <a:lstStyle/>
          <a:p>
            <a:fld id="{37486BE4-6BBF-449E-BA31-0B5B22AE7948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CA42DD-B47A-0C31-D7EE-3E92C0201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9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912C1D-4A3B-EC23-4516-C52E41167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936" y="1077197"/>
            <a:ext cx="862206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E2ED18-AD81-B662-2BAA-B8AE21505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5147"/>
            <a:ext cx="2059379" cy="8748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F65731-95A9-7AF2-53C8-3D7612CFA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5566" y="507701"/>
            <a:ext cx="8478982" cy="496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Garamond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Garamond"/>
            </a:endParaRPr>
          </a:p>
          <a:p>
            <a:pPr marL="457200" indent="-457200">
              <a:lnSpc>
                <a:spcPct val="90000"/>
              </a:lnSpc>
              <a:buClr>
                <a:srgbClr val="000000"/>
              </a:buClr>
              <a:buSzPts val="2800"/>
              <a:buFont typeface="Arial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Established in 2014, EARN is a </a:t>
            </a:r>
            <a:r>
              <a:rPr lang="en-US" sz="3200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state-funded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 program.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ts val="2800"/>
              <a:defRPr/>
            </a:pPr>
            <a:endParaRPr lang="en-US" sz="3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Garamond"/>
            </a:endParaRPr>
          </a:p>
          <a:p>
            <a:pPr marL="457200" indent="-457200">
              <a:lnSpc>
                <a:spcPct val="90000"/>
              </a:lnSpc>
              <a:buClr>
                <a:srgbClr val="000000"/>
              </a:buClr>
              <a:buSzPts val="2800"/>
              <a:buFont typeface="Arial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EARN builds upon the Moore-Miller administration’s priorities of </a:t>
            </a:r>
            <a:r>
              <a:rPr lang="en-US" sz="3200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connecting Marylanders to jobs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 while </a:t>
            </a:r>
            <a:r>
              <a:rPr lang="en-US" sz="3200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increasing the State’s economic competitiveness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. </a:t>
            </a:r>
          </a:p>
          <a:p>
            <a:pPr marL="457200" indent="-457200">
              <a:lnSpc>
                <a:spcPct val="90000"/>
              </a:lnSpc>
              <a:buClr>
                <a:srgbClr val="000000"/>
              </a:buClr>
              <a:buSzPts val="2800"/>
              <a:buFont typeface="Arial"/>
              <a:buChar char="•"/>
              <a:defRPr/>
            </a:pPr>
            <a:endParaRPr lang="en-US" sz="3200" kern="0" dirty="0">
              <a:solidFill>
                <a:srgbClr val="000000"/>
              </a:solidFill>
              <a:sym typeface="Garamond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309344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B4F92-C9A1-E5C5-2C8B-02B72A714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1435C-799C-43B4-E0F9-73F6DCB4F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816" y="-65803"/>
            <a:ext cx="82296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EARN Maryland </a:t>
            </a:r>
            <a:br>
              <a:rPr lang="en-U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Slide 2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2CB07DA-858B-022D-8212-02F6E4A8D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30079"/>
            <a:ext cx="8478982" cy="4525963"/>
          </a:xfrm>
        </p:spPr>
        <p:txBody>
          <a:bodyPr>
            <a:noAutofit/>
          </a:bodyPr>
          <a:lstStyle/>
          <a:p>
            <a:pPr marL="685800" lvl="1" indent="-2413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60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Addresses workforce needs by focusing on industry sector strategies that seek long-term solutions to sustained skills gaps and personnel shortages;</a:t>
            </a:r>
          </a:p>
          <a:p>
            <a:pPr marL="457200" lvl="1" indent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413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60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Addresses the needs of workers by creating formal career paths to good jobs and sustaining or growing middle class jobs;</a:t>
            </a:r>
          </a:p>
          <a:p>
            <a:pPr marL="457200" lvl="1" indent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413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60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Encourages mobility for Maryland’s most hard-to-serve jobseekers through targeted job readiness training; and</a:t>
            </a:r>
          </a:p>
          <a:p>
            <a:pPr marL="457200" lvl="1" indent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413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60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Fosters better coordination between the public, private, and non-profit sectors, and the workforce, economic development, and education partners around the State.</a:t>
            </a:r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45993-04A9-E8D4-53F8-82A3A6F27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005" y="6425406"/>
            <a:ext cx="2133600" cy="365125"/>
          </a:xfrm>
        </p:spPr>
        <p:txBody>
          <a:bodyPr/>
          <a:lstStyle/>
          <a:p>
            <a:fld id="{37486BE4-6BBF-449E-BA31-0B5B22AE7948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7EC47E-73D7-BBF8-414B-AA6E6CA82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9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DE7E0C-9CBA-FBA4-F5B1-ABA09AEA3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936" y="1077197"/>
            <a:ext cx="862206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77822B-B973-7594-748D-0E3C6670D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5147"/>
            <a:ext cx="2059379" cy="87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7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6643" y="0"/>
            <a:ext cx="9060873" cy="14478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an EARN</a:t>
            </a:r>
            <a:br>
              <a: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Strategic Industry Partnership?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2673" y="1272381"/>
            <a:ext cx="84582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100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EARN funds are awarded to a Strategic Industry Partnership (SIP).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aramond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In order to be considered, a SIP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must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 include: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At least </a:t>
            </a:r>
            <a:r>
              <a:rPr kumimoji="0" lang="en-US" sz="2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five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 employer partners from the target industry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aramond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At least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 </a:t>
            </a:r>
            <a:r>
              <a:rPr kumimoji="0" lang="en-US" sz="2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two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 diverse entities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aramond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Higher Education, Non-Profit or Community Based Organization, Local Workforce Development Boards, Local Government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aramond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Collaboration is key – each partner plays a unique role in program’s success.</a:t>
            </a: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9005" y="6425406"/>
            <a:ext cx="2133600" cy="365125"/>
          </a:xfrm>
        </p:spPr>
        <p:txBody>
          <a:bodyPr/>
          <a:lstStyle/>
          <a:p>
            <a:fld id="{37486BE4-6BBF-449E-BA31-0B5B22AE7948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9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936" y="1077197"/>
            <a:ext cx="862206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5147"/>
            <a:ext cx="2059379" cy="87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0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1739"/>
            <a:ext cx="8229600" cy="11430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Lead Applicant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970034"/>
            <a:ext cx="84582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SIP, a Lead Applicant must be identified.</a:t>
            </a:r>
          </a:p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Lead Applicant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the Fiscal Agent for the grant.</a:t>
            </a:r>
          </a:p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Lead Applicant will be responsible for  managing the grant and all aspects of implementing the Workforce Training Plan.</a:t>
            </a: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9005" y="6425406"/>
            <a:ext cx="2133600" cy="365125"/>
          </a:xfrm>
        </p:spPr>
        <p:txBody>
          <a:bodyPr/>
          <a:lstStyle/>
          <a:p>
            <a:fld id="{37486BE4-6BBF-449E-BA31-0B5B22AE7948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9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936" y="1077197"/>
            <a:ext cx="862206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5147"/>
            <a:ext cx="2059379" cy="87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0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latin typeface="Century Gothic" panose="020B0502020202020204" pitchFamily="34" charset="0"/>
              </a:rPr>
              <a:t>          </a:t>
            </a:r>
            <a:r>
              <a:rPr 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Role of Employers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93035" y="1122916"/>
            <a:ext cx="84582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1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Identify common workforce and skills needs and challenges, contribute to development of responsive curriculum.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aramond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Participate in mock interviews, job shadowing, and provide tour of facilities.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aramond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Commit to interviewing trainees or identifying current employees for training.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aramond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Participate in regular SIP meetings.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aramond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Provide regular feedback on continuing or additional workforce needs, success of participants, and value of training.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aramond"/>
            </a:endParaRPr>
          </a:p>
          <a:p>
            <a:pPr marL="0" indent="0">
              <a:buNone/>
            </a:pPr>
            <a:r>
              <a:rPr lang="en-US" sz="11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9005" y="6425406"/>
            <a:ext cx="2133600" cy="365125"/>
          </a:xfrm>
        </p:spPr>
        <p:txBody>
          <a:bodyPr/>
          <a:lstStyle/>
          <a:p>
            <a:fld id="{37486BE4-6BBF-449E-BA31-0B5B22AE7948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9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936" y="1077197"/>
            <a:ext cx="862206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5147"/>
            <a:ext cx="2059379" cy="87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74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045" y="228600"/>
            <a:ext cx="8229600" cy="1143000"/>
          </a:xfrm>
        </p:spPr>
        <p:txBody>
          <a:bodyPr/>
          <a:lstStyle/>
          <a:p>
            <a:r>
              <a:rPr lang="en-US" altLang="en-US" sz="4000" dirty="0">
                <a:latin typeface="Eras Medium ITC" panose="020B0602030504020804" pitchFamily="34" charset="0"/>
              </a:rPr>
              <a:t>             </a:t>
            </a:r>
            <a:r>
              <a:rPr 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Role of Diverse Entities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358298"/>
            <a:ext cx="8458200" cy="4525962"/>
          </a:xfrm>
        </p:spPr>
        <p:txBody>
          <a:bodyPr>
            <a:noAutofit/>
          </a:bodyPr>
          <a:lstStyle/>
          <a:p>
            <a:pPr marL="228600" lvl="0" indent="-2667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Participant Management</a:t>
            </a:r>
          </a:p>
          <a:p>
            <a:pPr marL="685800" lvl="1" indent="-2413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Recruitment to placement framework: recruitment, screening, case management, wraparound services, job readiness, essential skills, placement, retention, advancement</a:t>
            </a:r>
          </a:p>
          <a:p>
            <a:pPr marL="228600" lvl="0" indent="-2667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Grant Management and Implementation</a:t>
            </a:r>
          </a:p>
          <a:p>
            <a:pPr marL="685800" lvl="1" indent="-2413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Direct grant management (preparing invoices, maintaining financial records, outcome reporting)</a:t>
            </a:r>
          </a:p>
          <a:p>
            <a:pPr marL="685800" lvl="1" indent="-2413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Training plan implementation (curriculum tracking and development, trainer selection, all logistics related to training implementation)</a:t>
            </a:r>
          </a:p>
          <a:p>
            <a:pPr marL="685800" lvl="1" indent="-2413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person must be an employee of Lead Applicant</a:t>
            </a:r>
          </a:p>
          <a:p>
            <a:pPr marL="228600" lvl="0" indent="-266700">
              <a:spcBef>
                <a:spcPts val="500"/>
              </a:spcBef>
              <a:buSzPts val="2400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Partnership Management</a:t>
            </a:r>
          </a:p>
          <a:p>
            <a:pPr marL="685800" lvl="1" indent="-266700">
              <a:spcBef>
                <a:spcPts val="500"/>
              </a:spcBef>
              <a:buSzPts val="240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Entity/individual lead – credibility with industry, trust of diverse set of partners</a:t>
            </a:r>
          </a:p>
          <a:p>
            <a:pPr marL="685800" lvl="1" indent="-266700">
              <a:spcBef>
                <a:spcPts val="500"/>
              </a:spcBef>
              <a:buSzPts val="240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Coordination and accountability among partners</a:t>
            </a:r>
          </a:p>
          <a:p>
            <a:pPr marL="685800" lvl="1" indent="-266700">
              <a:spcBef>
                <a:spcPts val="500"/>
              </a:spcBef>
              <a:buSzPts val="240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Continuous feedback loop with employers</a:t>
            </a:r>
          </a:p>
          <a:p>
            <a:pPr marL="628650" lvl="1">
              <a:spcBef>
                <a:spcPts val="1000"/>
              </a:spcBef>
            </a:pP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9005" y="6425406"/>
            <a:ext cx="2133600" cy="365125"/>
          </a:xfrm>
        </p:spPr>
        <p:txBody>
          <a:bodyPr/>
          <a:lstStyle/>
          <a:p>
            <a:fld id="{37486BE4-6BBF-449E-BA31-0B5B22AE7948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9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936" y="1077197"/>
            <a:ext cx="862206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5147"/>
            <a:ext cx="2059379" cy="87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0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67" y="272150"/>
            <a:ext cx="8229600" cy="1143000"/>
          </a:xfrm>
        </p:spPr>
        <p:txBody>
          <a:bodyPr/>
          <a:lstStyle/>
          <a:p>
            <a:r>
              <a:rPr lang="en-US" altLang="en-US" sz="4000" dirty="0">
                <a:latin typeface="Eras Medium ITC" panose="020B0602030504020804" pitchFamily="34" charset="0"/>
              </a:rPr>
              <a:t>             </a:t>
            </a:r>
            <a:r>
              <a:rPr 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EARN By The Numbers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45" y="1244888"/>
            <a:ext cx="8458200" cy="4525962"/>
          </a:xfrm>
        </p:spPr>
        <p:txBody>
          <a:bodyPr>
            <a:noAutofit/>
          </a:bodyPr>
          <a:lstStyle/>
          <a:p>
            <a:pPr marL="628650" lvl="1">
              <a:spcBef>
                <a:spcPts val="1000"/>
              </a:spcBef>
            </a:pP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9005" y="6425406"/>
            <a:ext cx="2133600" cy="365125"/>
          </a:xfrm>
        </p:spPr>
        <p:txBody>
          <a:bodyPr/>
          <a:lstStyle/>
          <a:p>
            <a:fld id="{37486BE4-6BBF-449E-BA31-0B5B22AE7948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9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936" y="1077197"/>
            <a:ext cx="862206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5147"/>
            <a:ext cx="2059379" cy="8748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EAD5EC-BAFC-53FC-F4FE-6D95DAB3DCEB}"/>
              </a:ext>
            </a:extLst>
          </p:cNvPr>
          <p:cNvSpPr txBox="1"/>
          <p:nvPr/>
        </p:nvSpPr>
        <p:spPr>
          <a:xfrm>
            <a:off x="782736" y="1187750"/>
            <a:ext cx="4191000" cy="5310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Governor Moore included an additional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$5M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EARN Maryland in the FY26 budget - 63% increase over FY25 budget, total for FY26 =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$12M.</a:t>
            </a:r>
          </a:p>
          <a:p>
            <a:pPr marL="22860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12,000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individuals have obtained employment.</a:t>
            </a:r>
          </a:p>
          <a:p>
            <a:pPr marL="22860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Nearly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17,000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incumbent workers have participated in upskilling opportunities.</a:t>
            </a:r>
            <a:endParaRPr lang="en-US" sz="16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Return on Investment: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$19.32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every $1 of state investment.</a:t>
            </a:r>
          </a:p>
          <a:p>
            <a:pPr marL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1,700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employers are estimated to have participated.</a:t>
            </a:r>
          </a:p>
          <a:p>
            <a:pPr marL="22860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FY25,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81%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participants that completed training were placed into employment.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C3DBF3-A481-9D86-5248-BEC9DEC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1" r="11981" b="-2"/>
          <a:stretch>
            <a:fillRect/>
          </a:stretch>
        </p:blipFill>
        <p:spPr bwMode="auto">
          <a:xfrm>
            <a:off x="5061374" y="1513931"/>
            <a:ext cx="3932358" cy="4422880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901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-54029"/>
            <a:ext cx="82296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EARN Partnerships </a:t>
            </a:r>
            <a:br>
              <a:rPr lang="en-U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by Industry</a:t>
            </a:r>
            <a:br>
              <a:rPr 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</a:b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133795"/>
            <a:ext cx="5780195" cy="5656736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Healthcare –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		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Biotechnology –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Hospitality –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Cyber/ Information Technology –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Childcare –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Clean Energy –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Skilled Trades –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Manufacturing –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</a:p>
          <a:p>
            <a:pPr marL="285750" indent="-28575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Transportation &amp; Logistics –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Automotive –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Residential Leasing –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total partnerships</a:t>
            </a: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005" y="6425406"/>
            <a:ext cx="2133600" cy="365125"/>
          </a:xfrm>
        </p:spPr>
        <p:txBody>
          <a:bodyPr/>
          <a:lstStyle/>
          <a:p>
            <a:fld id="{37486BE4-6BBF-449E-BA31-0B5B22AE7948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93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936" y="1077197"/>
            <a:ext cx="862206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5147"/>
            <a:ext cx="2059379" cy="874887"/>
          </a:xfrm>
          <a:prstGeom prst="rect">
            <a:avLst/>
          </a:prstGeom>
        </p:spPr>
      </p:pic>
      <p:sp>
        <p:nvSpPr>
          <p:cNvPr id="12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865857C0-E619-B5AA-E9F7-88D76577E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r="9755" b="2"/>
          <a:stretch/>
        </p:blipFill>
        <p:spPr>
          <a:xfrm>
            <a:off x="5396753" y="1196134"/>
            <a:ext cx="3711388" cy="3114666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98163A-FF73-81EB-4842-1629DB535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33"/>
          <a:stretch/>
        </p:blipFill>
        <p:spPr>
          <a:xfrm>
            <a:off x="6373519" y="3581400"/>
            <a:ext cx="2734622" cy="2344861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79686B-A2E3-DCFF-3C4E-0497FB758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" r="21294" b="2"/>
          <a:stretch/>
        </p:blipFill>
        <p:spPr>
          <a:xfrm>
            <a:off x="4607859" y="3269185"/>
            <a:ext cx="2107220" cy="2083230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130741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7741</TotalTime>
  <Words>619</Words>
  <Application>Microsoft Office PowerPoint</Application>
  <PresentationFormat>On-screen Show (4:3)</PresentationFormat>
  <Paragraphs>108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Eras Medium ITC</vt:lpstr>
      <vt:lpstr>Garamond</vt:lpstr>
      <vt:lpstr>Office Theme</vt:lpstr>
      <vt:lpstr>EARN Maryland</vt:lpstr>
      <vt:lpstr>What is EARN Maryland?</vt:lpstr>
      <vt:lpstr>What is EARN Maryland  Slide 2</vt:lpstr>
      <vt:lpstr>What is an EARN  Strategic Industry Partnership?</vt:lpstr>
      <vt:lpstr>Lead Applicant</vt:lpstr>
      <vt:lpstr>          Role of Employers</vt:lpstr>
      <vt:lpstr>             Role of Diverse Entities</vt:lpstr>
      <vt:lpstr>             EARN By The Numbers</vt:lpstr>
      <vt:lpstr>EARN Partnerships  by Industry 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EARN Maryland Overview</dc:title>
  <dc:creator>MaryAnn Labib</dc:creator>
  <cp:lastModifiedBy>Brittney Hansen -LABOR-</cp:lastModifiedBy>
  <cp:revision>343</cp:revision>
  <cp:lastPrinted>2018-08-03T20:34:25Z</cp:lastPrinted>
  <dcterms:created xsi:type="dcterms:W3CDTF">2016-01-13T20:31:40Z</dcterms:created>
  <dcterms:modified xsi:type="dcterms:W3CDTF">2026-02-17T19:18:06Z</dcterms:modified>
</cp:coreProperties>
</file>